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15"/>
  </p:notesMasterIdLst>
  <p:handoutMasterIdLst>
    <p:handoutMasterId r:id="rId16"/>
  </p:handoutMasterIdLst>
  <p:sldIdLst>
    <p:sldId id="269" r:id="rId3"/>
    <p:sldId id="275" r:id="rId4"/>
    <p:sldId id="270" r:id="rId5"/>
    <p:sldId id="271" r:id="rId6"/>
    <p:sldId id="273" r:id="rId7"/>
    <p:sldId id="274" r:id="rId8"/>
    <p:sldId id="282" r:id="rId9"/>
    <p:sldId id="277" r:id="rId10"/>
    <p:sldId id="278" r:id="rId11"/>
    <p:sldId id="279" r:id="rId12"/>
    <p:sldId id="280" r:id="rId13"/>
    <p:sldId id="281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4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1" d="100"/>
          <a:sy n="71" d="100"/>
        </p:scale>
        <p:origin x="78" y="14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A0844-C266-46EC-A036-E1634F64C44A}" type="datetimeFigureOut">
              <a:rPr lang="en-US"/>
              <a:t>5/23/2017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088AA-226D-4237-A99F-5C4B97F43BA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3136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08BCD-7B2F-4BCE-87AF-5D67EFFE4D17}" type="datetimeFigureOut">
              <a:rPr lang="en-US"/>
              <a:t>5/23/2017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A1353-EEA5-436B-AB14-1D84B195E66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067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0"/>
            <a:ext cx="12188823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ound Single Corner Rectangle 7"/>
          <p:cNvSpPr/>
          <p:nvPr/>
        </p:nvSpPr>
        <p:spPr bwMode="ltGray">
          <a:xfrm rot="10800000" flipH="1" flipV="1">
            <a:off x="6926759" y="228598"/>
            <a:ext cx="5035054" cy="5715002"/>
          </a:xfrm>
          <a:prstGeom prst="round1Rect">
            <a:avLst>
              <a:gd name="adj" fmla="val 589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3"/>
            <a:ext cx="6926756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3" y="1703718"/>
            <a:ext cx="5791200" cy="3733800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5014" y="3429000"/>
            <a:ext cx="4572000" cy="1905000"/>
          </a:xfr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5/23/2017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8" name="Rectangle 17"/>
          <p:cNvSpPr/>
          <p:nvPr/>
        </p:nvSpPr>
        <p:spPr>
          <a:xfrm>
            <a:off x="7466013" y="3"/>
            <a:ext cx="4722812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3151" y="234351"/>
            <a:ext cx="3773863" cy="46424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sz="44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lvl="0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2936" y="5029200"/>
            <a:ext cx="3782586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917-CE56-4645-8050-1555FA0B180B}" type="datetimeFigureOut">
              <a:rPr lang="en-US"/>
              <a:pPr/>
              <a:t>5/23/2017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4DA2-3CE4-45BB-9F6F-628A0CFBDBF9}" type="slidenum">
              <a:rPr/>
              <a:pPr/>
              <a:t>‹#›</a:t>
            </a:fld>
            <a:endParaRPr/>
          </a:p>
        </p:txBody>
      </p:sp>
      <p:sp>
        <p:nvSpPr>
          <p:cNvPr id="21" name="Round Single Corner Rectangle 20"/>
          <p:cNvSpPr/>
          <p:nvPr/>
        </p:nvSpPr>
        <p:spPr bwMode="ltGray">
          <a:xfrm rot="10800000" flipV="1">
            <a:off x="227013" y="234351"/>
            <a:ext cx="7238999" cy="57092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57198" y="465283"/>
            <a:ext cx="6780215" cy="5249717"/>
          </a:xfrm>
          <a:prstGeom prst="round1Rect">
            <a:avLst>
              <a:gd name="adj" fmla="val 4287"/>
            </a:avLst>
          </a:prstGeo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215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371600">
              <a:defRPr/>
            </a:lvl6pPr>
            <a:lvl7pPr marL="1600200">
              <a:defRPr/>
            </a:lvl7pPr>
            <a:lvl8pPr marL="1828800">
              <a:defRPr baseline="0"/>
            </a:lvl8pPr>
            <a:lvl9pPr marL="205740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5/23/2017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3813" y="582613"/>
            <a:ext cx="8183562" cy="5589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5/23/2017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05974" y="582613"/>
            <a:ext cx="1951037" cy="5589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5/23/2017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3"/>
            <a:ext cx="5180012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3" y="914400"/>
            <a:ext cx="4190999" cy="3886200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799" y="4953000"/>
            <a:ext cx="4201213" cy="990599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5/23/2017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180013" y="228600"/>
            <a:ext cx="6781800" cy="5715000"/>
          </a:xfrm>
          <a:prstGeom prst="round1Rect">
            <a:avLst>
              <a:gd name="adj" fmla="val 5636"/>
            </a:avLst>
          </a:prstGeom>
          <a:solidFill>
            <a:schemeClr val="bg2"/>
          </a:solidFill>
        </p:spPr>
        <p:txBody>
          <a:bodyPr tIns="91440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8713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876"/>
            <a:ext cx="12188952" cy="64770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7451144" y="0"/>
            <a:ext cx="4737681" cy="6477000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ound Single Corner Rectangle 9"/>
          <p:cNvSpPr/>
          <p:nvPr/>
        </p:nvSpPr>
        <p:spPr bwMode="ltGray">
          <a:xfrm rot="10800000" flipV="1">
            <a:off x="219973" y="234351"/>
            <a:ext cx="7237410" cy="60140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6477000"/>
            <a:ext cx="12188952" cy="3810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685800"/>
            <a:ext cx="5638801" cy="4191000"/>
          </a:xfrm>
        </p:spPr>
        <p:txBody>
          <a:bodyPr anchor="b">
            <a:no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5029200"/>
            <a:ext cx="5638800" cy="9144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5/23/2017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3" y="1981200"/>
            <a:ext cx="4648201" cy="4191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/>
            </a:lvl8pPr>
            <a:lvl9pPr marL="205740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1" y="1981200"/>
            <a:ext cx="4648203" cy="4191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143000"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/>
            </a:lvl8pPr>
            <a:lvl9pPr marL="205740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5/23/2017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981200"/>
            <a:ext cx="4645152" cy="7620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813" y="2819400"/>
            <a:ext cx="4645152" cy="3352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 baseline="0"/>
            </a:lvl8pPr>
            <a:lvl9pPr marL="2057400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2" y="1981200"/>
            <a:ext cx="4645152" cy="7620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2" y="2819400"/>
            <a:ext cx="4645152" cy="3352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143000"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/>
            </a:lvl8pPr>
            <a:lvl9pPr marL="205740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5/23/2017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5/23/2017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5/23/2017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2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0" name="Round Single Corner Rectangle 9"/>
          <p:cNvSpPr/>
          <p:nvPr/>
        </p:nvSpPr>
        <p:spPr bwMode="ltGray">
          <a:xfrm rot="10800000" flipH="1" flipV="1">
            <a:off x="4722814" y="234351"/>
            <a:ext cx="7237538" cy="57092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4722811" cy="6172200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97" y="234351"/>
            <a:ext cx="3773863" cy="4642450"/>
          </a:xfrm>
        </p:spPr>
        <p:txBody>
          <a:bodyPr anchor="b">
            <a:normAutofit/>
          </a:bodyPr>
          <a:lstStyle>
            <a:lvl1pPr algn="l">
              <a:defRPr sz="4400" b="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983" y="5029199"/>
            <a:ext cx="3782586" cy="9144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5/23/2017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139" y="465285"/>
            <a:ext cx="6786614" cy="524971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477000"/>
            <a:ext cx="11960352" cy="3810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960352" y="6477000"/>
            <a:ext cx="228473" cy="3810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2188825" cy="64770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0" name="Round Single Corner Rectangle 9"/>
          <p:cNvSpPr/>
          <p:nvPr/>
        </p:nvSpPr>
        <p:spPr>
          <a:xfrm>
            <a:off x="0" y="228600"/>
            <a:ext cx="11961877" cy="6248400"/>
          </a:xfrm>
          <a:prstGeom prst="round1Rect">
            <a:avLst>
              <a:gd name="adj" fmla="val 458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3813" y="563562"/>
            <a:ext cx="9601200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981200"/>
            <a:ext cx="9601202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3811" y="6248400"/>
            <a:ext cx="1091459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5/23/2017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3813" y="6248400"/>
            <a:ext cx="7467598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011" y="6248400"/>
            <a:ext cx="762003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33" r:id="rId10"/>
    <p:sldLayoutId id="2147483730" r:id="rId11"/>
    <p:sldLayoutId id="214748373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Quarter 4 Week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Respiratory System</a:t>
            </a:r>
            <a:endParaRPr lang="en-US" dirty="0"/>
          </a:p>
        </p:txBody>
      </p:sp>
      <p:pic>
        <p:nvPicPr>
          <p:cNvPr id="5" name="Picture Placeholder 4" descr="Bottom half of woman in jeans with gardening gloves and rake standing next to metal bucket filled with leaves" title="Sample picture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8083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</a:t>
            </a:r>
            <a:br>
              <a:rPr lang="en-US" dirty="0" smtClean="0"/>
            </a:br>
            <a:r>
              <a:rPr lang="en-US" dirty="0" smtClean="0"/>
              <a:t>May 25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on the Respiratory System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Notebook Check today:</a:t>
            </a:r>
          </a:p>
          <a:p>
            <a:pPr lvl="1"/>
            <a:r>
              <a:rPr lang="en-US" dirty="0" smtClean="0"/>
              <a:t>Body Systems Stations x5</a:t>
            </a:r>
          </a:p>
          <a:p>
            <a:pPr lvl="1"/>
            <a:r>
              <a:rPr lang="en-US" dirty="0" smtClean="0"/>
              <a:t>Circulatory System Notes</a:t>
            </a:r>
          </a:p>
          <a:p>
            <a:pPr lvl="1"/>
            <a:r>
              <a:rPr lang="en-US" dirty="0" smtClean="0"/>
              <a:t>Foldable – Blood Components</a:t>
            </a:r>
          </a:p>
          <a:p>
            <a:pPr lvl="1"/>
            <a:r>
              <a:rPr lang="en-US" dirty="0" smtClean="0"/>
              <a:t>Respiratory Notes</a:t>
            </a:r>
          </a:p>
          <a:p>
            <a:pPr lvl="1"/>
            <a:r>
              <a:rPr lang="en-US" dirty="0" smtClean="0"/>
              <a:t>Video </a:t>
            </a:r>
            <a:r>
              <a:rPr lang="en-US" dirty="0" err="1" smtClean="0"/>
              <a:t>Mindweb</a:t>
            </a:r>
            <a:endParaRPr lang="en-US" dirty="0" smtClean="0"/>
          </a:p>
          <a:p>
            <a:pPr lvl="1"/>
            <a:r>
              <a:rPr lang="en-US" dirty="0" smtClean="0"/>
              <a:t>Foldable – Respiratory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30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“Plate” activity using the materials at your desks! </a:t>
            </a:r>
          </a:p>
          <a:p>
            <a:endParaRPr lang="en-US" dirty="0"/>
          </a:p>
          <a:p>
            <a:r>
              <a:rPr lang="en-US" dirty="0" smtClean="0"/>
              <a:t>When done – turn in and grab the </a:t>
            </a:r>
            <a:r>
              <a:rPr lang="en-US" dirty="0" err="1" smtClean="0"/>
              <a:t>DiscoveryEd</a:t>
            </a:r>
            <a:r>
              <a:rPr lang="en-US" dirty="0" smtClean="0"/>
              <a:t> passage and CURE it for the digestive system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Due tomorrow if you don’t finish today!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80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May 26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half sheet probe about the digestion system</a:t>
            </a:r>
          </a:p>
          <a:p>
            <a:pPr lvl="1"/>
            <a:r>
              <a:rPr lang="en-US" dirty="0" smtClean="0"/>
              <a:t>Stamp in your notebook</a:t>
            </a:r>
          </a:p>
          <a:p>
            <a:pPr lvl="1"/>
            <a:endParaRPr lang="en-US" dirty="0"/>
          </a:p>
          <a:p>
            <a:r>
              <a:rPr lang="en-US" dirty="0" smtClean="0"/>
              <a:t>Turn in CURE </a:t>
            </a:r>
            <a:r>
              <a:rPr lang="en-US" dirty="0" err="1" smtClean="0"/>
              <a:t>DiscoveryEd</a:t>
            </a:r>
            <a:r>
              <a:rPr lang="en-US" dirty="0" smtClean="0"/>
              <a:t> passage if you didn’t do so yesterday</a:t>
            </a:r>
          </a:p>
          <a:p>
            <a:endParaRPr lang="en-US" dirty="0"/>
          </a:p>
          <a:p>
            <a:r>
              <a:rPr lang="en-US" dirty="0" smtClean="0"/>
              <a:t>Note-taking today plus video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Stamp for this in your notebooks </a:t>
            </a:r>
            <a:r>
              <a:rPr lang="en-US" smtClean="0">
                <a:sym typeface="Wingdings" panose="05000000000000000000" pitchFamily="2" charset="2"/>
              </a:rPr>
              <a:t>upon completion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467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Lightning Time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900" dirty="0" smtClean="0"/>
              <a:t>Quarter 1 Review/Practice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80012" y="304800"/>
            <a:ext cx="6553200" cy="574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 the yellow textbook – work on the following: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Page D-37 1-5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Page D-73 1-6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Page D107 1-4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Page D141 1-4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Page D175 1-5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We will review answers at the end of class </a:t>
            </a:r>
            <a:r>
              <a:rPr lang="en-US" sz="2400" dirty="0" smtClean="0">
                <a:sym typeface="Wingdings" panose="05000000000000000000" pitchFamily="2" charset="2"/>
              </a:rPr>
              <a:t>if there is time! </a:t>
            </a:r>
          </a:p>
          <a:p>
            <a:pPr>
              <a:lnSpc>
                <a:spcPct val="90000"/>
              </a:lnSpc>
            </a:pPr>
            <a:endParaRPr lang="en-US" sz="24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ym typeface="Wingdings" panose="05000000000000000000" pitchFamily="2" charset="2"/>
              </a:rPr>
              <a:t>If not – turn in for feedback 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074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 May 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2412" y="381000"/>
            <a:ext cx="6400800" cy="513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Reminders: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Make sure your Heart Rate Lab is turned in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Next Quiz will be Thursday for the Respiratory System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Make a mind web for note-taking – we will be watching a video on the Respiratory System </a:t>
            </a:r>
            <a:r>
              <a:rPr lang="en-US" sz="2800" dirty="0" smtClean="0">
                <a:sym typeface="Wingdings" panose="05000000000000000000" pitchFamily="2" charset="2"/>
              </a:rPr>
              <a:t>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559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93813" y="685800"/>
            <a:ext cx="5638801" cy="1143000"/>
          </a:xfrm>
        </p:spPr>
        <p:txBody>
          <a:bodyPr/>
          <a:lstStyle/>
          <a:p>
            <a:r>
              <a:rPr lang="en-US" dirty="0" smtClean="0"/>
              <a:t>Foldable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293813" y="2057400"/>
            <a:ext cx="5638800" cy="3886200"/>
          </a:xfrm>
        </p:spPr>
        <p:txBody>
          <a:bodyPr/>
          <a:lstStyle/>
          <a:p>
            <a:r>
              <a:rPr lang="en-US" dirty="0" smtClean="0"/>
              <a:t>Finish your Respiratory System foldable</a:t>
            </a:r>
          </a:p>
          <a:p>
            <a:endParaRPr lang="en-US" dirty="0"/>
          </a:p>
          <a:p>
            <a:r>
              <a:rPr lang="en-US" dirty="0" smtClean="0"/>
              <a:t>Label the backs of each foldable flap with the function of that part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Check </a:t>
            </a:r>
            <a:r>
              <a:rPr lang="en-US" dirty="0" err="1" smtClean="0"/>
              <a:t>Weebly</a:t>
            </a:r>
            <a:r>
              <a:rPr lang="en-US" dirty="0" smtClean="0"/>
              <a:t> for key vocabulary! Quiz on this Thursday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612" y="1828800"/>
            <a:ext cx="438340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3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2" y="304800"/>
            <a:ext cx="4495799" cy="54864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Tuesday May 23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u="sng" dirty="0" smtClean="0">
                <a:effectLst/>
              </a:rPr>
              <a:t>Notebook </a:t>
            </a:r>
            <a:r>
              <a:rPr lang="en-US" sz="2800" u="sng" dirty="0">
                <a:effectLst/>
              </a:rPr>
              <a:t>Check </a:t>
            </a:r>
            <a:r>
              <a:rPr lang="en-US" sz="2800" u="sng" dirty="0" smtClean="0">
                <a:effectLst/>
              </a:rPr>
              <a:t>Thursday</a:t>
            </a:r>
            <a:r>
              <a:rPr lang="en-US" sz="2800" dirty="0" smtClean="0"/>
              <a:t>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Body Systems Stations x5</a:t>
            </a:r>
            <a:br>
              <a:rPr lang="en-US" sz="2800" dirty="0"/>
            </a:br>
            <a:r>
              <a:rPr lang="en-US" sz="2800" dirty="0"/>
              <a:t>Circulatory System Notes</a:t>
            </a:r>
            <a:br>
              <a:rPr lang="en-US" sz="2800" dirty="0"/>
            </a:br>
            <a:r>
              <a:rPr lang="en-US" sz="2800" dirty="0" smtClean="0"/>
              <a:t>Heart Rate Conclusion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Respiratory Notes</a:t>
            </a:r>
            <a:br>
              <a:rPr lang="en-US" sz="2800" dirty="0"/>
            </a:br>
            <a:r>
              <a:rPr lang="en-US" sz="2800" dirty="0"/>
              <a:t>Video </a:t>
            </a:r>
            <a:r>
              <a:rPr lang="en-US" sz="2800" dirty="0" err="1"/>
              <a:t>Mindweb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Foldable – Respiratory </a:t>
            </a:r>
            <a:r>
              <a:rPr lang="en-US" sz="2800" dirty="0" smtClean="0"/>
              <a:t>System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Total = 10 stamps = 100 points</a:t>
            </a:r>
            <a:r>
              <a:rPr lang="en-US" sz="2800" dirty="0"/>
              <a:t/>
            </a:r>
            <a:br>
              <a:rPr lang="en-US" sz="2800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2412" y="152400"/>
            <a:ext cx="6400800" cy="629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Lab Day Today!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Composition Notebooks </a:t>
            </a:r>
            <a:r>
              <a:rPr lang="en-US" sz="2800" dirty="0" smtClean="0">
                <a:sym typeface="Wingdings" panose="05000000000000000000" pitchFamily="2" charset="2"/>
              </a:rPr>
              <a:t> 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I will pass back your Heart Rate Labs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We will count our breathing rates and compare it to our pulse rates.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Start writing out your lab:</a:t>
            </a:r>
          </a:p>
          <a:p>
            <a:pPr>
              <a:lnSpc>
                <a:spcPct val="90000"/>
              </a:lnSpc>
            </a:pPr>
            <a:r>
              <a:rPr lang="en-US" sz="2800" u="sng" dirty="0" smtClean="0"/>
              <a:t>Title</a:t>
            </a:r>
            <a:r>
              <a:rPr lang="en-US" sz="2800" dirty="0" smtClean="0"/>
              <a:t>: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u="sng" dirty="0" smtClean="0"/>
              <a:t>Question</a:t>
            </a:r>
            <a:r>
              <a:rPr lang="en-US" sz="2800" dirty="0" smtClean="0"/>
              <a:t>: How does exercise impact breathing and pulse rates?</a:t>
            </a:r>
          </a:p>
          <a:p>
            <a:pPr>
              <a:lnSpc>
                <a:spcPct val="90000"/>
              </a:lnSpc>
            </a:pPr>
            <a:r>
              <a:rPr lang="en-US" sz="2800" u="sng" dirty="0" smtClean="0"/>
              <a:t>Hypothesis</a:t>
            </a:r>
            <a:r>
              <a:rPr lang="en-US" sz="28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sz="2800" u="sng" dirty="0" smtClean="0"/>
              <a:t>Procedure</a:t>
            </a:r>
            <a:r>
              <a:rPr lang="en-US" sz="2800" dirty="0" smtClean="0"/>
              <a:t>: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146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93813" y="685800"/>
            <a:ext cx="5638801" cy="1143000"/>
          </a:xfrm>
        </p:spPr>
        <p:txBody>
          <a:bodyPr/>
          <a:lstStyle/>
          <a:p>
            <a:r>
              <a:rPr lang="en-US" dirty="0" smtClean="0"/>
              <a:t>Lab Continued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293813" y="1905000"/>
            <a:ext cx="5638800" cy="4038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Make a data table like the one here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/>
              <a:t>We will count our data together, record your own data in your notebook.</a:t>
            </a:r>
          </a:p>
          <a:p>
            <a:endParaRPr lang="en-US" dirty="0"/>
          </a:p>
          <a:p>
            <a:r>
              <a:rPr lang="en-US" dirty="0" smtClean="0"/>
              <a:t>Take your graphs from the Heart Rate Lab and add your respiratory data on a new graph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Write out a 4 paragraph conclusion for this lab. Use your heart rate lab conclusion to help guide you – answer the question of the lab! Keep in mind homeostasis and multiple systems working together 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Stamp for Heart Rate Lab conclusion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326943"/>
              </p:ext>
            </p:extLst>
          </p:nvPr>
        </p:nvGraphicFramePr>
        <p:xfrm>
          <a:off x="7466011" y="720372"/>
          <a:ext cx="4572000" cy="4156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831286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Breaths</a:t>
                      </a:r>
                      <a:r>
                        <a:rPr lang="en-US" baseline="0" dirty="0" smtClean="0"/>
                        <a:t> in 30 seconds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Breathing</a:t>
                      </a:r>
                      <a:r>
                        <a:rPr lang="en-US" baseline="0" dirty="0" smtClean="0"/>
                        <a:t> Rate (BPM)</a:t>
                      </a:r>
                      <a:endParaRPr lang="en-US" dirty="0"/>
                    </a:p>
                  </a:txBody>
                  <a:tcPr/>
                </a:tc>
              </a:tr>
              <a:tr h="831286">
                <a:tc>
                  <a:txBody>
                    <a:bodyPr/>
                    <a:lstStyle/>
                    <a:p>
                      <a:r>
                        <a:rPr lang="en-US" dirty="0" smtClean="0"/>
                        <a:t>Sitting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1286">
                <a:tc>
                  <a:txBody>
                    <a:bodyPr/>
                    <a:lstStyle/>
                    <a:p>
                      <a:r>
                        <a:rPr lang="en-US" dirty="0" smtClean="0"/>
                        <a:t>Walking in 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1286">
                <a:tc>
                  <a:txBody>
                    <a:bodyPr/>
                    <a:lstStyle/>
                    <a:p>
                      <a:r>
                        <a:rPr lang="en-US" dirty="0" smtClean="0"/>
                        <a:t>Running in 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1286">
                <a:tc>
                  <a:txBody>
                    <a:bodyPr/>
                    <a:lstStyle/>
                    <a:p>
                      <a:r>
                        <a:rPr lang="en-US" dirty="0" smtClean="0"/>
                        <a:t>Jumping</a:t>
                      </a:r>
                      <a:r>
                        <a:rPr lang="en-US" baseline="0" dirty="0" smtClean="0"/>
                        <a:t> Jacks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73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2" y="685800"/>
            <a:ext cx="7086599" cy="5334000"/>
          </a:xfrm>
        </p:spPr>
        <p:txBody>
          <a:bodyPr/>
          <a:lstStyle/>
          <a:p>
            <a:r>
              <a:rPr lang="en-US" sz="2000" dirty="0" smtClean="0"/>
              <a:t>Lab Conclusion: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Paragraph 1 – Restate purpose of investigation and a brief summary of the procedures (3-4 sentences)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Paragraph 2 – Background information; describe anything you would find important to know in order to understand the results of the investigation (3-5 sentences)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Paragraph 3 – Results; restate hypothesis, describe whether it was right or wrong, and back up that statement with at least 2 specific pieces of data. Explain how the data relates to your hypothesis. Summarize with a “therefore” statement related back to the question of the investigation.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Paragraph 4 – Errors, or what you would do differently next time. What other questions came up while you were doing this investigation you would like to look further into? Etc.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065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May 24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by CURE-</a:t>
            </a:r>
            <a:r>
              <a:rPr lang="en-US" dirty="0" err="1" smtClean="0"/>
              <a:t>ing</a:t>
            </a:r>
            <a:r>
              <a:rPr lang="en-US" dirty="0" smtClean="0"/>
              <a:t> the Discovery Ed passage about the Respiratory System</a:t>
            </a:r>
          </a:p>
          <a:p>
            <a:endParaRPr lang="en-US" dirty="0"/>
          </a:p>
          <a:p>
            <a:r>
              <a:rPr lang="en-US" dirty="0" smtClean="0"/>
              <a:t>For your “R” responding:</a:t>
            </a:r>
          </a:p>
          <a:p>
            <a:pPr lvl="1"/>
            <a:r>
              <a:rPr lang="en-US" dirty="0" smtClean="0"/>
              <a:t>Homeostasis</a:t>
            </a:r>
          </a:p>
          <a:p>
            <a:pPr lvl="1"/>
            <a:r>
              <a:rPr lang="en-US" dirty="0" smtClean="0"/>
              <a:t>Systems working together</a:t>
            </a:r>
          </a:p>
          <a:p>
            <a:pPr lvl="1"/>
            <a:r>
              <a:rPr lang="en-US" dirty="0" smtClean="0"/>
              <a:t>Smoking impacting the functions of respiration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5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Anti-Smoking Bumper Sticker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provided template to make a bumper sticker that warns against the hazards of smoking on our respiratory system!</a:t>
            </a:r>
          </a:p>
          <a:p>
            <a:endParaRPr lang="en-US" dirty="0"/>
          </a:p>
          <a:p>
            <a:r>
              <a:rPr lang="en-US" dirty="0" smtClean="0"/>
              <a:t>Best bumper sticker BECOMES a bumper sticker!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FYI – Go on </a:t>
            </a:r>
            <a:r>
              <a:rPr lang="en-US" dirty="0" err="1" smtClean="0"/>
              <a:t>DiscoveryEd</a:t>
            </a:r>
            <a:r>
              <a:rPr lang="en-US" dirty="0" smtClean="0"/>
              <a:t> and complete the Interactive related to the respiratory system – this will help you study for the quiz tomorrow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15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o Living 16x9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oLiving_16x9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dir="5400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dir="540000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tint val="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 sz="24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oLiving_16x9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dir="5400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dir="540000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oLiving_16x9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dir="5400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dir="540000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DEFF986-5B24-4FFE-8015-C92B2DCBC2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Natural living presentation (widescreen)</Template>
  <TotalTime>0</TotalTime>
  <Words>488</Words>
  <Application>Microsoft Office PowerPoint</Application>
  <PresentationFormat>Custom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Cambria</vt:lpstr>
      <vt:lpstr>Wingdings</vt:lpstr>
      <vt:lpstr>Eco Living 16x9</vt:lpstr>
      <vt:lpstr>Quarter 4 Week 5</vt:lpstr>
      <vt:lpstr>Lightning Time  Quarter 1 Review/Practice</vt:lpstr>
      <vt:lpstr>Monday May 22</vt:lpstr>
      <vt:lpstr>Foldable</vt:lpstr>
      <vt:lpstr>Tuesday May 23  Notebook Check Thursday: Body Systems Stations x5 Circulatory System Notes Heart Rate Conclusion Respiratory Notes Video Mindweb Foldable – Respiratory System  Total = 10 stamps = 100 points </vt:lpstr>
      <vt:lpstr>Lab Continued</vt:lpstr>
      <vt:lpstr>Lab Conclusion:  Paragraph 1 – Restate purpose of investigation and a brief summary of the procedures (3-4 sentences)  Paragraph 2 – Background information; describe anything you would find important to know in order to understand the results of the investigation (3-5 sentences)  Paragraph 3 – Results; restate hypothesis, describe whether it was right or wrong, and back up that statement with at least 2 specific pieces of data. Explain how the data relates to your hypothesis. Summarize with a “therefore” statement related back to the question of the investigation.  Paragraph 4 – Errors, or what you would do differently next time. What other questions came up while you were doing this investigation you would like to look further into? Etc.</vt:lpstr>
      <vt:lpstr>Wednesday May 24</vt:lpstr>
      <vt:lpstr>Anti-Smoking Bumper Sticker</vt:lpstr>
      <vt:lpstr>Thursday  May 25</vt:lpstr>
      <vt:lpstr>Digestion</vt:lpstr>
      <vt:lpstr>Friday May 26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2017-05-22T01:35:49Z</dcterms:created>
  <dcterms:modified xsi:type="dcterms:W3CDTF">2017-05-23T19:37:06Z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TC028010969991</vt:lpwstr>
  </property>
</Properties>
</file>